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C42841F-FE5F-4C31-9803-BC7C18E0CFEB}" type="datetimeFigureOut">
              <a:rPr lang="en-US" smtClean="0"/>
              <a:pPr/>
              <a:t>2012/06/30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9E7EF04-E8F4-4A00-ACD0-607CE96E9F8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2841F-FE5F-4C31-9803-BC7C18E0CFEB}" type="datetimeFigureOut">
              <a:rPr lang="en-US" smtClean="0"/>
              <a:pPr/>
              <a:t>2012/06/30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E7EF04-E8F4-4A00-ACD0-607CE96E9F8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2841F-FE5F-4C31-9803-BC7C18E0CFEB}" type="datetimeFigureOut">
              <a:rPr lang="en-US" smtClean="0"/>
              <a:pPr/>
              <a:t>2012/06/30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E7EF04-E8F4-4A00-ACD0-607CE96E9F8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2841F-FE5F-4C31-9803-BC7C18E0CFEB}" type="datetimeFigureOut">
              <a:rPr lang="en-US" smtClean="0"/>
              <a:pPr/>
              <a:t>2012/06/30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E7EF04-E8F4-4A00-ACD0-607CE96E9F8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2841F-FE5F-4C31-9803-BC7C18E0CFEB}" type="datetimeFigureOut">
              <a:rPr lang="en-US" smtClean="0"/>
              <a:pPr/>
              <a:t>2012/06/30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E7EF04-E8F4-4A00-ACD0-607CE96E9F8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2841F-FE5F-4C31-9803-BC7C18E0CFEB}" type="datetimeFigureOut">
              <a:rPr lang="en-US" smtClean="0"/>
              <a:pPr/>
              <a:t>2012/06/30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E7EF04-E8F4-4A00-ACD0-607CE96E9F8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2841F-FE5F-4C31-9803-BC7C18E0CFEB}" type="datetimeFigureOut">
              <a:rPr lang="en-US" smtClean="0"/>
              <a:pPr/>
              <a:t>2012/06/30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E7EF04-E8F4-4A00-ACD0-607CE96E9F8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2841F-FE5F-4C31-9803-BC7C18E0CFEB}" type="datetimeFigureOut">
              <a:rPr lang="en-US" smtClean="0"/>
              <a:pPr/>
              <a:t>2012/06/30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E7EF04-E8F4-4A00-ACD0-607CE96E9F8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42841F-FE5F-4C31-9803-BC7C18E0CFEB}" type="datetimeFigureOut">
              <a:rPr lang="en-US" smtClean="0"/>
              <a:pPr/>
              <a:t>2012/06/30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E7EF04-E8F4-4A00-ACD0-607CE96E9F8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C42841F-FE5F-4C31-9803-BC7C18E0CFEB}" type="datetimeFigureOut">
              <a:rPr lang="en-US" smtClean="0"/>
              <a:pPr/>
              <a:t>2012/06/30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E7EF04-E8F4-4A00-ACD0-607CE96E9F8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C42841F-FE5F-4C31-9803-BC7C18E0CFEB}" type="datetimeFigureOut">
              <a:rPr lang="en-US" smtClean="0"/>
              <a:pPr/>
              <a:t>2012/06/30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9E7EF04-E8F4-4A00-ACD0-607CE96E9F8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C42841F-FE5F-4C31-9803-BC7C18E0CFEB}" type="datetimeFigureOut">
              <a:rPr lang="en-US" smtClean="0"/>
              <a:pPr/>
              <a:t>2012/06/30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9E7EF04-E8F4-4A00-ACD0-607CE96E9F80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Issues for Collaborative Discussion and Reflection </a:t>
            </a:r>
            <a:r>
              <a:rPr lang="en-US" sz="3100" dirty="0" smtClean="0">
                <a:solidFill>
                  <a:srgbClr val="FF0000"/>
                </a:solidFill>
              </a:rPr>
              <a:t>Chapter 1</a:t>
            </a:r>
            <a:endParaRPr lang="en-CA" sz="31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By Susan Marshall, Holly Matthews, Tracy </a:t>
            </a:r>
            <a:r>
              <a:rPr lang="en-US" sz="2400" dirty="0" err="1" smtClean="0">
                <a:solidFill>
                  <a:schemeClr val="tx1"/>
                </a:solidFill>
              </a:rPr>
              <a:t>Robart</a:t>
            </a:r>
            <a:r>
              <a:rPr lang="en-US" sz="2400" dirty="0" smtClean="0">
                <a:solidFill>
                  <a:schemeClr val="tx1"/>
                </a:solidFill>
              </a:rPr>
              <a:t>, Terra </a:t>
            </a:r>
            <a:r>
              <a:rPr lang="en-US" sz="2400" dirty="0" err="1" smtClean="0">
                <a:solidFill>
                  <a:schemeClr val="tx1"/>
                </a:solidFill>
              </a:rPr>
              <a:t>Saulnier</a:t>
            </a:r>
            <a:r>
              <a:rPr lang="en-US" sz="2400" dirty="0" smtClean="0">
                <a:solidFill>
                  <a:schemeClr val="tx1"/>
                </a:solidFill>
              </a:rPr>
              <a:t> and Cindy Smith</a:t>
            </a:r>
            <a:endParaRPr lang="en-CA" sz="2400" dirty="0">
              <a:solidFill>
                <a:schemeClr val="tx1"/>
              </a:solidFill>
            </a:endParaRPr>
          </a:p>
        </p:txBody>
      </p:sp>
      <p:pic>
        <p:nvPicPr>
          <p:cNvPr id="1028" name="Picture 4" descr="C:\Users\susan.marshall\AppData\Local\Microsoft\Windows\Temporary Internet Files\Content.IE5\BWMKGJGM\MC9000890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389120"/>
            <a:ext cx="1855704" cy="246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In Clay </a:t>
            </a:r>
            <a:r>
              <a:rPr lang="en-US" dirty="0" err="1" smtClean="0"/>
              <a:t>Shirky’s</a:t>
            </a:r>
            <a:r>
              <a:rPr lang="en-US" dirty="0" smtClean="0"/>
              <a:t> 2010 book, The Souls of the Machine, he predicts a future transformed by online tools: “Who needs an academic association, for instance, if a </a:t>
            </a:r>
            <a:r>
              <a:rPr lang="en-US" dirty="0" err="1" smtClean="0"/>
              <a:t>Facebook</a:t>
            </a:r>
            <a:r>
              <a:rPr lang="en-US" dirty="0" smtClean="0"/>
              <a:t> page, blog, and Internet mailing list can enable professionals to stay connected without paying dues?  Who needs a record label, when musicians can distribute songs and reach out to fans on their own?” (Young, 2010, p.7).  What examples can you give to refute or support </a:t>
            </a:r>
            <a:r>
              <a:rPr lang="en-US" dirty="0" err="1" smtClean="0"/>
              <a:t>Shirky’s</a:t>
            </a:r>
            <a:r>
              <a:rPr lang="en-US" dirty="0" smtClean="0"/>
              <a:t> predictions.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Question #2</a:t>
            </a:r>
            <a:endParaRPr lang="en-CA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susan.marshall\AppData\Local\Microsoft\Windows\Temporary Internet Files\Content.IE5\FSHE5FBD\MC90043485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48768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Anything we question or want to learn about is instantaneous.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Communication can happen anytime and anywhere.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Management of time, for example, On-line banking.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Costs of books versus e-texts.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Availability of goods and services at any time.</a:t>
            </a:r>
          </a:p>
          <a:p>
            <a:pPr>
              <a:buFont typeface="Wingdings" pitchFamily="2" charset="2"/>
              <a:buChar char="§"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Pros of </a:t>
            </a:r>
            <a:r>
              <a:rPr lang="en-US" dirty="0" err="1" smtClean="0">
                <a:solidFill>
                  <a:srgbClr val="0070C0"/>
                </a:solidFill>
              </a:rPr>
              <a:t>Shirky’s</a:t>
            </a:r>
            <a:r>
              <a:rPr lang="en-US" dirty="0" smtClean="0">
                <a:solidFill>
                  <a:srgbClr val="0070C0"/>
                </a:solidFill>
              </a:rPr>
              <a:t> Prediction</a:t>
            </a:r>
            <a:endParaRPr lang="en-CA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The lack of communication skills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Human connections will be lost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Controlled Learning – Are websites giving true information and accurate data?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Standards are set for Organizations - Will these still exist?</a:t>
            </a:r>
          </a:p>
          <a:p>
            <a:pPr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Jobs will be lost.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Cons of </a:t>
            </a:r>
            <a:r>
              <a:rPr lang="en-US" dirty="0" err="1" smtClean="0">
                <a:solidFill>
                  <a:schemeClr val="accent2"/>
                </a:solidFill>
              </a:rPr>
              <a:t>Shirky’s</a:t>
            </a:r>
            <a:r>
              <a:rPr lang="en-US" dirty="0" smtClean="0">
                <a:solidFill>
                  <a:schemeClr val="accent2"/>
                </a:solidFill>
              </a:rPr>
              <a:t> Prediction</a:t>
            </a:r>
            <a:endParaRPr lang="en-CA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2011 Horizon Report said, “the abundance of resources and relationships made easily accessible via the Internet is increasingly challenging us to revisit our roles as educators in sense-making, coaching, and credentialing” (p.3).  What examples could you site to show the ways in which this is happening?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Question #1</a:t>
            </a:r>
            <a:endParaRPr lang="en-CA" dirty="0">
              <a:solidFill>
                <a:schemeClr val="tx1"/>
              </a:solidFill>
            </a:endParaRPr>
          </a:p>
        </p:txBody>
      </p:sp>
      <p:pic>
        <p:nvPicPr>
          <p:cNvPr id="2051" name="Picture 3" descr="C:\Users\susan.marshall\AppData\Local\Microsoft\Windows\Temporary Internet Files\Content.IE5\BWMKGJGM\MC9004414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343400"/>
            <a:ext cx="2286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 algn="ctr">
              <a:buClrTx/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Trend #1: Flexible learning environments.</a:t>
            </a:r>
          </a:p>
          <a:p>
            <a:pPr marL="624078" indent="-514350" algn="ctr">
              <a:buClrTx/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marL="624078" indent="-514350">
              <a:buClr>
                <a:srgbClr val="0070C0"/>
              </a:buClr>
              <a:buFont typeface="Wingdings" pitchFamily="2" charset="2"/>
              <a:buChar char="§"/>
            </a:pPr>
            <a:r>
              <a:rPr lang="en-US" dirty="0" smtClean="0"/>
              <a:t>people today want to be able to work, learn, and study whenever and wherever they want</a:t>
            </a:r>
          </a:p>
          <a:p>
            <a:pPr marL="624078" indent="-514350">
              <a:buClr>
                <a:srgbClr val="0070C0"/>
              </a:buClr>
              <a:buNone/>
            </a:pPr>
            <a:endParaRPr lang="en-US" dirty="0" smtClean="0"/>
          </a:p>
          <a:p>
            <a:pPr marL="624078" indent="-514350">
              <a:buClr>
                <a:srgbClr val="0070C0"/>
              </a:buClr>
              <a:buFont typeface="Wingdings" pitchFamily="2" charset="2"/>
              <a:buChar char="§"/>
            </a:pPr>
            <a:r>
              <a:rPr lang="en-US" dirty="0" smtClean="0"/>
              <a:t> wireless devices and portable labs makes this possible (example: </a:t>
            </a:r>
            <a:r>
              <a:rPr lang="en-US" dirty="0" err="1" smtClean="0"/>
              <a:t>LiveScribe</a:t>
            </a:r>
            <a:r>
              <a:rPr lang="en-US" dirty="0" smtClean="0"/>
              <a:t> Echo smart pen allows you to record and play audio to accompany written text and images.)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Ways in which this is Happening….</a:t>
            </a:r>
            <a:endParaRPr lang="en-C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Trend #2: Adaptable assessment options.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students and teachers are being assessed and evaluated using devices such as </a:t>
            </a:r>
            <a:r>
              <a:rPr lang="en-US" dirty="0" err="1" smtClean="0"/>
              <a:t>Ipads</a:t>
            </a:r>
            <a:r>
              <a:rPr lang="en-US" dirty="0" smtClean="0"/>
              <a:t>, student response systems (</a:t>
            </a:r>
            <a:r>
              <a:rPr lang="en-US" dirty="0" err="1" smtClean="0"/>
              <a:t>senteo’s</a:t>
            </a:r>
            <a:r>
              <a:rPr lang="en-US" dirty="0" smtClean="0"/>
              <a:t>, phones)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these devices allow teachers to meet the needs of growing demands for continuous assessment which helps guide student progress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this is making it easier for students and teachers to receive immediate feedback in order to monitor their progress 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Trend # 3: Emphasis on communication and collaboration.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sharing ideas with the world through blogs, wikis, and other social media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ethics of online communication needs to be taught and revisited (teacher’s role)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Crowd-sourcing is happening in many schools and organizations and as a result community of learners are sharing more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Trend #4: Reliance on learning at a distance.</a:t>
            </a:r>
          </a:p>
          <a:p>
            <a:pPr algn="ctr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the number of students learning through virtual systems is steadily increasing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schools are being redefined by this trend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online courses are readily available to many types of professions, not just education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Trend # 5: Increased educational options for students with disabilities.</a:t>
            </a:r>
          </a:p>
          <a:p>
            <a:pPr algn="ctr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technology today is providing more opportunities for people with learning disabilities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schools need to invest in assistive technologies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Teachers need to have a positive attitude towards technology and be open to learning.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Try to keep up with the technology changes with very limited funds.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Teachers need to educate their students on the proper etiquette of communicating when using technology.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The debate between textbooks and </a:t>
            </a:r>
          </a:p>
          <a:p>
            <a:pPr>
              <a:buNone/>
            </a:pPr>
            <a:r>
              <a:rPr lang="en-US" dirty="0" smtClean="0"/>
              <a:t>	e-readers.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Socio-economical concerns.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What is our role as Educators?</a:t>
            </a:r>
            <a:endParaRPr lang="en-CA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600" dirty="0" smtClean="0">
                <a:solidFill>
                  <a:srgbClr val="FF0000"/>
                </a:solidFill>
              </a:rPr>
              <a:t>Is the familiar classroom on its way out?</a:t>
            </a:r>
            <a:endParaRPr lang="en-CA" sz="66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Conclusion……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137</TotalTime>
  <Words>595</Words>
  <Application>Microsoft Office PowerPoint</Application>
  <PresentationFormat>On-screen Show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Issues for Collaborative Discussion and Reflection Chapter 1</vt:lpstr>
      <vt:lpstr>Question #1</vt:lpstr>
      <vt:lpstr>Ways in which this is Happening….</vt:lpstr>
      <vt:lpstr>Slide 4</vt:lpstr>
      <vt:lpstr>Slide 5</vt:lpstr>
      <vt:lpstr>Slide 6</vt:lpstr>
      <vt:lpstr>Slide 7</vt:lpstr>
      <vt:lpstr>What is our role as Educators?</vt:lpstr>
      <vt:lpstr>In Conclusion……</vt:lpstr>
      <vt:lpstr>Question #2</vt:lpstr>
      <vt:lpstr>Pros of Shirky’s Prediction</vt:lpstr>
      <vt:lpstr>Cons of Shirky’s Prediction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Issues for Collaborative Discussion and Reflection</dc:title>
  <dc:creator>ladmin</dc:creator>
  <cp:lastModifiedBy>Province of NS</cp:lastModifiedBy>
  <cp:revision>15</cp:revision>
  <dcterms:created xsi:type="dcterms:W3CDTF">2012-06-25T15:55:28Z</dcterms:created>
  <dcterms:modified xsi:type="dcterms:W3CDTF">2012-06-30T17:25:05Z</dcterms:modified>
</cp:coreProperties>
</file>